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69" r:id="rId7"/>
    <p:sldId id="270" r:id="rId8"/>
    <p:sldId id="271" r:id="rId9"/>
    <p:sldId id="286" r:id="rId10"/>
    <p:sldId id="272" r:id="rId11"/>
    <p:sldId id="289" r:id="rId12"/>
    <p:sldId id="273" r:id="rId13"/>
    <p:sldId id="274" r:id="rId14"/>
    <p:sldId id="275" r:id="rId15"/>
    <p:sldId id="276" r:id="rId16"/>
    <p:sldId id="287" r:id="rId17"/>
    <p:sldId id="290" r:id="rId18"/>
    <p:sldId id="291" r:id="rId19"/>
    <p:sldId id="292" r:id="rId20"/>
    <p:sldId id="294" r:id="rId21"/>
    <p:sldId id="293" r:id="rId22"/>
    <p:sldId id="29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3F3425-7AB9-4113-9742-4531F9975876}">
          <p14:sldIdLst>
            <p14:sldId id="256"/>
            <p14:sldId id="257"/>
            <p14:sldId id="269"/>
            <p14:sldId id="270"/>
            <p14:sldId id="271"/>
            <p14:sldId id="286"/>
            <p14:sldId id="272"/>
            <p14:sldId id="289"/>
            <p14:sldId id="273"/>
            <p14:sldId id="274"/>
            <p14:sldId id="275"/>
            <p14:sldId id="276"/>
            <p14:sldId id="287"/>
            <p14:sldId id="290"/>
            <p14:sldId id="291"/>
            <p14:sldId id="292"/>
            <p14:sldId id="294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1" autoAdjust="0"/>
    <p:restoredTop sz="94322" autoAdjust="0"/>
  </p:normalViewPr>
  <p:slideViewPr>
    <p:cSldViewPr snapToGrid="0" showGuides="1">
      <p:cViewPr varScale="1">
        <p:scale>
          <a:sx n="89" d="100"/>
          <a:sy n="89" d="100"/>
        </p:scale>
        <p:origin x="37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11/9/2019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11/9/2019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11/9/2019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55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53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47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20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2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4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74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49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77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1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02B9795-92DC-40DC-A1CA-9A4B349D7824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7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08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819775" y="764181"/>
            <a:ext cx="6157912" cy="1136906"/>
          </a:xfrm>
        </p:spPr>
        <p:txBody>
          <a:bodyPr anchor="ctr">
            <a:normAutofit/>
          </a:bodyPr>
          <a:lstStyle/>
          <a:p>
            <a:r>
              <a:rPr lang="en-US" sz="3600" b="1" dirty="0"/>
              <a:t>hostel MANAGEMENT SYSTEM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457950" y="3371850"/>
            <a:ext cx="5734050" cy="1888724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Submitted by – 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Rishav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Raj              B170562CS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Gaurav Kumar        B170383CS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Shubham Anand     B170305CS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Pritam Patel            B170418CS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EE82D4D-89A0-4426-8E23-E8D67605B6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15181"/>
          <a:stretch>
            <a:fillRect/>
          </a:stretch>
        </p:blipFill>
        <p:spPr>
          <a:xfrm>
            <a:off x="523114" y="764181"/>
            <a:ext cx="5210937" cy="4208604"/>
          </a:xfr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ADAC-1363-4AED-AD84-D096C2B5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0745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Database Tables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B3AB09-2EE5-4EE9-9F46-CF0AB3C44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97463"/>
              </p:ext>
            </p:extLst>
          </p:nvPr>
        </p:nvGraphicFramePr>
        <p:xfrm>
          <a:off x="3004437" y="2322135"/>
          <a:ext cx="5793740" cy="1177290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353566">
                  <a:extLst>
                    <a:ext uri="{9D8B030D-6E8A-4147-A177-3AD203B41FA5}">
                      <a16:colId xmlns:a16="http://schemas.microsoft.com/office/drawing/2014/main" val="3511071443"/>
                    </a:ext>
                  </a:extLst>
                </a:gridCol>
                <a:gridCol w="1353566">
                  <a:extLst>
                    <a:ext uri="{9D8B030D-6E8A-4147-A177-3AD203B41FA5}">
                      <a16:colId xmlns:a16="http://schemas.microsoft.com/office/drawing/2014/main" val="2367286138"/>
                    </a:ext>
                  </a:extLst>
                </a:gridCol>
                <a:gridCol w="1353566">
                  <a:extLst>
                    <a:ext uri="{9D8B030D-6E8A-4147-A177-3AD203B41FA5}">
                      <a16:colId xmlns:a16="http://schemas.microsoft.com/office/drawing/2014/main" val="4213380514"/>
                    </a:ext>
                  </a:extLst>
                </a:gridCol>
                <a:gridCol w="1733042">
                  <a:extLst>
                    <a:ext uri="{9D8B030D-6E8A-4147-A177-3AD203B41FA5}">
                      <a16:colId xmlns:a16="http://schemas.microsoft.com/office/drawing/2014/main" val="3797838703"/>
                    </a:ext>
                  </a:extLst>
                </a:gridCol>
              </a:tblGrid>
              <a:tr h="3448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Field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605273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roll_no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VARCHAR(2</a:t>
                      </a:r>
                      <a:r>
                        <a:rPr lang="en-IN" sz="1400" dirty="0">
                          <a:effectLst/>
                        </a:rPr>
                        <a:t>0</a:t>
                      </a:r>
                      <a:r>
                        <a:rPr lang="ru-RU" sz="1400" dirty="0">
                          <a:effectLst/>
                        </a:rPr>
                        <a:t>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Primary key</a:t>
                      </a:r>
                      <a:r>
                        <a:rPr lang="en-IN" sz="1400" dirty="0">
                          <a:effectLst/>
                        </a:rPr>
                        <a:t>, Foreign</a:t>
                      </a:r>
                      <a:r>
                        <a:rPr lang="en-IN" sz="1400" baseline="0" dirty="0">
                          <a:effectLst/>
                        </a:rPr>
                        <a:t> 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428217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admin_id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VARCHAR(2</a:t>
                      </a:r>
                      <a:r>
                        <a:rPr lang="en-IN" sz="1400" dirty="0">
                          <a:effectLst/>
                        </a:rPr>
                        <a:t>00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r>
                        <a:rPr lang="en-IN" sz="1400" dirty="0">
                          <a:effectLst/>
                        </a:rPr>
                        <a:t>Foreign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47719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fees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INT</a:t>
                      </a:r>
                      <a:r>
                        <a:rPr lang="ru-RU" sz="1400" dirty="0">
                          <a:effectLst/>
                        </a:rPr>
                        <a:t>(</a:t>
                      </a:r>
                      <a:r>
                        <a:rPr lang="en-IN" sz="1400" dirty="0">
                          <a:effectLst/>
                        </a:rPr>
                        <a:t>6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9868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27D73A-2360-4BD0-9C3E-92B342C81890}"/>
              </a:ext>
            </a:extLst>
          </p:cNvPr>
          <p:cNvSpPr txBox="1"/>
          <p:nvPr/>
        </p:nvSpPr>
        <p:spPr>
          <a:xfrm>
            <a:off x="4915892" y="1737360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ACED7E-460B-4E13-B6D1-F799F7DD9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897933"/>
              </p:ext>
            </p:extLst>
          </p:nvPr>
        </p:nvGraphicFramePr>
        <p:xfrm>
          <a:off x="3004437" y="4767538"/>
          <a:ext cx="5793740" cy="1337171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448435">
                  <a:extLst>
                    <a:ext uri="{9D8B030D-6E8A-4147-A177-3AD203B41FA5}">
                      <a16:colId xmlns:a16="http://schemas.microsoft.com/office/drawing/2014/main" val="3087675822"/>
                    </a:ext>
                  </a:extLst>
                </a:gridCol>
                <a:gridCol w="1448435">
                  <a:extLst>
                    <a:ext uri="{9D8B030D-6E8A-4147-A177-3AD203B41FA5}">
                      <a16:colId xmlns:a16="http://schemas.microsoft.com/office/drawing/2014/main" val="1688072819"/>
                    </a:ext>
                  </a:extLst>
                </a:gridCol>
                <a:gridCol w="1448435">
                  <a:extLst>
                    <a:ext uri="{9D8B030D-6E8A-4147-A177-3AD203B41FA5}">
                      <a16:colId xmlns:a16="http://schemas.microsoft.com/office/drawing/2014/main" val="3903868770"/>
                    </a:ext>
                  </a:extLst>
                </a:gridCol>
                <a:gridCol w="1448435">
                  <a:extLst>
                    <a:ext uri="{9D8B030D-6E8A-4147-A177-3AD203B41FA5}">
                      <a16:colId xmlns:a16="http://schemas.microsoft.com/office/drawing/2014/main" val="1907425554"/>
                    </a:ext>
                  </a:extLst>
                </a:gridCol>
              </a:tblGrid>
              <a:tr h="2115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Field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Data type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17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admin_id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VARCHAR(2</a:t>
                      </a:r>
                      <a:r>
                        <a:rPr lang="en-IN" sz="1400" dirty="0">
                          <a:effectLst/>
                        </a:rPr>
                        <a:t>0</a:t>
                      </a:r>
                      <a:r>
                        <a:rPr lang="ru-RU" sz="1400" dirty="0">
                          <a:effectLst/>
                        </a:rPr>
                        <a:t>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Primary</a:t>
                      </a:r>
                      <a:r>
                        <a:rPr lang="en-IN" sz="1400" baseline="0" dirty="0">
                          <a:effectLst/>
                        </a:rPr>
                        <a:t> key 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603457"/>
                  </a:ext>
                </a:extLst>
              </a:tr>
              <a:tr h="2703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Email_ID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VARCHAR(2</a:t>
                      </a:r>
                      <a:r>
                        <a:rPr lang="en-IN" sz="1400" dirty="0">
                          <a:effectLst/>
                        </a:rPr>
                        <a:t>0</a:t>
                      </a:r>
                      <a:r>
                        <a:rPr lang="ru-RU" sz="1400" dirty="0">
                          <a:effectLst/>
                        </a:rPr>
                        <a:t>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7417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password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VARCHAR(200)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8969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admin_name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VARCHAR(200)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2253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12D507-D887-4459-BF6D-E6F4DA7723EA}"/>
              </a:ext>
            </a:extLst>
          </p:cNvPr>
          <p:cNvSpPr txBox="1"/>
          <p:nvPr/>
        </p:nvSpPr>
        <p:spPr>
          <a:xfrm>
            <a:off x="4709906" y="4023974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42925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ADAC-1363-4AED-AD84-D096C2B5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8" y="-2319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Database Tables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CFFA03-0843-415E-BA0B-982F13121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85012"/>
              </p:ext>
            </p:extLst>
          </p:nvPr>
        </p:nvGraphicFramePr>
        <p:xfrm>
          <a:off x="3180078" y="4103370"/>
          <a:ext cx="5725160" cy="200297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431290">
                  <a:extLst>
                    <a:ext uri="{9D8B030D-6E8A-4147-A177-3AD203B41FA5}">
                      <a16:colId xmlns:a16="http://schemas.microsoft.com/office/drawing/2014/main" val="3486098491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1925082676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868372173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653061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Field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Key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472528"/>
                  </a:ext>
                </a:extLst>
              </a:tr>
              <a:tr h="272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room_no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INT</a:t>
                      </a:r>
                      <a:r>
                        <a:rPr lang="ru-RU" sz="1400" dirty="0">
                          <a:effectLst/>
                        </a:rPr>
                        <a:t>(</a:t>
                      </a:r>
                      <a:r>
                        <a:rPr lang="en-IN" sz="1400" dirty="0">
                          <a:effectLst/>
                        </a:rPr>
                        <a:t>6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Partial</a:t>
                      </a:r>
                      <a:r>
                        <a:rPr lang="en-IN" sz="1400" baseline="0" dirty="0">
                          <a:effectLst/>
                        </a:rPr>
                        <a:t> key , Primary key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79756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hostel_name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VARCHAR(2</a:t>
                      </a:r>
                      <a:r>
                        <a:rPr lang="en-IN" sz="1400" dirty="0">
                          <a:effectLst/>
                        </a:rPr>
                        <a:t>0</a:t>
                      </a:r>
                      <a:r>
                        <a:rPr lang="ru-RU" sz="1400" dirty="0">
                          <a:effectLst/>
                        </a:rPr>
                        <a:t>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Foreign Key</a:t>
                      </a:r>
                      <a:r>
                        <a:rPr lang="en-IN" sz="1400" dirty="0">
                          <a:effectLst/>
                        </a:rPr>
                        <a:t>, Primary key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05248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flag_occupied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boolean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FALSE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240267"/>
                  </a:ext>
                </a:extLst>
              </a:tr>
              <a:tr h="32657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admin_id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VARCHAR(200)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r>
                        <a:rPr lang="en-IN" sz="1400" dirty="0">
                          <a:effectLst/>
                        </a:rPr>
                        <a:t>Foreign</a:t>
                      </a:r>
                      <a:r>
                        <a:rPr lang="en-IN" sz="1400" baseline="0" dirty="0">
                          <a:effectLst/>
                        </a:rPr>
                        <a:t> key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526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serial_no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INT(6)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5154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27D73A-2360-4BD0-9C3E-92B342C81890}"/>
              </a:ext>
            </a:extLst>
          </p:cNvPr>
          <p:cNvSpPr txBox="1"/>
          <p:nvPr/>
        </p:nvSpPr>
        <p:spPr>
          <a:xfrm>
            <a:off x="5010289" y="702181"/>
            <a:ext cx="3319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HOSTEL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0FCFFA03-0843-415E-BA0B-982F131215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844361"/>
              </p:ext>
            </p:extLst>
          </p:nvPr>
        </p:nvGraphicFramePr>
        <p:xfrm>
          <a:off x="3180078" y="2271841"/>
          <a:ext cx="5725160" cy="701040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431290">
                  <a:extLst>
                    <a:ext uri="{9D8B030D-6E8A-4147-A177-3AD203B41FA5}">
                      <a16:colId xmlns:a16="http://schemas.microsoft.com/office/drawing/2014/main" val="3486098491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1925082676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868372173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653061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Field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47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hostel_name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VARCHAR(2</a:t>
                      </a:r>
                      <a:r>
                        <a:rPr lang="en-IN" sz="1400" dirty="0">
                          <a:effectLst/>
                        </a:rPr>
                        <a:t>0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Primary</a:t>
                      </a:r>
                      <a:r>
                        <a:rPr lang="en-IN" sz="1400" baseline="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 Key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797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admin_id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VARCHAR(2</a:t>
                      </a:r>
                      <a:r>
                        <a:rPr lang="en-IN" sz="1400" dirty="0">
                          <a:effectLst/>
                        </a:rPr>
                        <a:t>0</a:t>
                      </a:r>
                      <a:r>
                        <a:rPr lang="ru-RU" sz="1400" dirty="0">
                          <a:effectLst/>
                        </a:rPr>
                        <a:t>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Foreign Key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05248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162906" y="3402330"/>
            <a:ext cx="1507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199252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ADAC-1363-4AED-AD84-D096C2B5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75238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Database Tables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6F4E54-7BDA-4041-9AC6-70E022B36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520292"/>
              </p:ext>
            </p:extLst>
          </p:nvPr>
        </p:nvGraphicFramePr>
        <p:xfrm>
          <a:off x="2748105" y="2583559"/>
          <a:ext cx="5725160" cy="1093919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431290">
                  <a:extLst>
                    <a:ext uri="{9D8B030D-6E8A-4147-A177-3AD203B41FA5}">
                      <a16:colId xmlns:a16="http://schemas.microsoft.com/office/drawing/2014/main" val="1635456567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521944444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503321961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1561160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Field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Data type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271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serial_no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VARCHAR(20</a:t>
                      </a:r>
                      <a:r>
                        <a:rPr lang="en-IN" sz="1400" dirty="0">
                          <a:effectLst/>
                        </a:rPr>
                        <a:t>0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Primary Key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916909"/>
                  </a:ext>
                </a:extLst>
              </a:tr>
              <a:tr h="3014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hostel_choice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VARCHAR(2</a:t>
                      </a:r>
                      <a:r>
                        <a:rPr lang="en-IN" sz="1400" dirty="0">
                          <a:effectLst/>
                        </a:rPr>
                        <a:t>0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NOT </a:t>
                      </a:r>
                      <a:r>
                        <a:rPr lang="ru-RU" sz="1400" dirty="0">
                          <a:effectLst/>
                        </a:rPr>
                        <a:t>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r>
                        <a:rPr lang="en-IN" sz="1400" dirty="0">
                          <a:effectLst/>
                        </a:rPr>
                        <a:t>Foreign key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8063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applicant_roll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VARCHAR(200)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NOT</a:t>
                      </a:r>
                      <a:r>
                        <a:rPr lang="en-IN" sz="1400" baseline="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2202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27D73A-2360-4BD0-9C3E-92B342C81890}"/>
              </a:ext>
            </a:extLst>
          </p:cNvPr>
          <p:cNvSpPr txBox="1"/>
          <p:nvPr/>
        </p:nvSpPr>
        <p:spPr>
          <a:xfrm>
            <a:off x="3331464" y="1802901"/>
            <a:ext cx="45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APPLICATION_FORM</a:t>
            </a:r>
          </a:p>
        </p:txBody>
      </p:sp>
    </p:spTree>
    <p:extLst>
      <p:ext uri="{BB962C8B-B14F-4D97-AF65-F5344CB8AC3E}">
        <p14:creationId xmlns:p14="http://schemas.microsoft.com/office/powerpoint/2010/main" val="9859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3240" y="2100163"/>
            <a:ext cx="10058400" cy="1450757"/>
          </a:xfrm>
        </p:spPr>
        <p:txBody>
          <a:bodyPr>
            <a:normAutofit/>
          </a:bodyPr>
          <a:lstStyle/>
          <a:p>
            <a:pPr algn="just"/>
            <a:r>
              <a:rPr lang="en-IN" sz="6600" b="1" dirty="0">
                <a:latin typeface="Arial" panose="020B0604020202020204" pitchFamily="34" charset="0"/>
                <a:cs typeface="Arial" panose="020B0604020202020204" pitchFamily="34" charset="0"/>
              </a:rPr>
              <a:t>SCREENSHOTS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127760" y="4404360"/>
            <a:ext cx="10104120" cy="152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7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E701-A9A5-4BB9-BE84-AC94243F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14" y="5063706"/>
            <a:ext cx="3170461" cy="31157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30B927-8E54-4051-A69A-BE95823F9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97" y="241540"/>
            <a:ext cx="9325154" cy="521213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249B8-EEA1-4761-8C0D-03D80FACE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1490390" y="5063706"/>
            <a:ext cx="778357" cy="3899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7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392A-5B52-441C-AB25-ACAD5219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2751C-CDA1-4662-BACB-498AE378F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33245"/>
            <a:ext cx="9790981" cy="4732518"/>
          </a:xfrm>
        </p:spPr>
      </p:pic>
    </p:spTree>
    <p:extLst>
      <p:ext uri="{BB962C8B-B14F-4D97-AF65-F5344CB8AC3E}">
        <p14:creationId xmlns:p14="http://schemas.microsoft.com/office/powerpoint/2010/main" val="409963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87C0-F362-4C17-BE70-20802E0D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459824-7FF9-43A6-AB77-6E2356CE5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3" y="569343"/>
            <a:ext cx="10061140" cy="4899804"/>
          </a:xfrm>
        </p:spPr>
      </p:pic>
    </p:spTree>
    <p:extLst>
      <p:ext uri="{BB962C8B-B14F-4D97-AF65-F5344CB8AC3E}">
        <p14:creationId xmlns:p14="http://schemas.microsoft.com/office/powerpoint/2010/main" val="230366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952A-3B1A-4554-BF84-26C3CCB2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AFDF50-1CD8-4F19-B993-EEF61A5AB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690113"/>
            <a:ext cx="9603274" cy="4775650"/>
          </a:xfrm>
        </p:spPr>
      </p:pic>
    </p:spTree>
    <p:extLst>
      <p:ext uri="{BB962C8B-B14F-4D97-AF65-F5344CB8AC3E}">
        <p14:creationId xmlns:p14="http://schemas.microsoft.com/office/powerpoint/2010/main" val="11928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ED3C-8A59-4647-AB0B-B08BDCF1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9EEE4B-3FC0-4858-B16A-280813E18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82" y="586596"/>
            <a:ext cx="9786771" cy="4879167"/>
          </a:xfrm>
        </p:spPr>
      </p:pic>
    </p:spTree>
    <p:extLst>
      <p:ext uri="{BB962C8B-B14F-4D97-AF65-F5344CB8AC3E}">
        <p14:creationId xmlns:p14="http://schemas.microsoft.com/office/powerpoint/2010/main" val="31487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B01D-4379-450B-B3C8-4A598C85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BAE6AF-E199-4E82-B06B-A28D4D6EE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74" y="664234"/>
            <a:ext cx="9691880" cy="4801529"/>
          </a:xfrm>
        </p:spPr>
      </p:pic>
    </p:spTree>
    <p:extLst>
      <p:ext uri="{BB962C8B-B14F-4D97-AF65-F5344CB8AC3E}">
        <p14:creationId xmlns:p14="http://schemas.microsoft.com/office/powerpoint/2010/main" val="10449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7280" y="2388659"/>
            <a:ext cx="10058400" cy="4023360"/>
          </a:xfrm>
        </p:spPr>
        <p:txBody>
          <a:bodyPr>
            <a:norm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“Hostel Management System” is a project which aims to get rid of paper work done by student in order to get a room allotted in NITC hostels and hectic work of room allotment done by hostel admins. </a:t>
            </a:r>
          </a:p>
          <a:p>
            <a:pPr algn="just"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system also provides an interface through which student can see their current fees.</a:t>
            </a:r>
          </a:p>
          <a:p>
            <a:pPr algn="just">
              <a:spcAft>
                <a:spcPts val="600"/>
              </a:spcAf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Scope of Project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7280" y="2131484"/>
            <a:ext cx="10058400" cy="4023360"/>
          </a:xfrm>
        </p:spPr>
        <p:txBody>
          <a:bodyPr>
            <a:normAutofit fontScale="92500"/>
          </a:bodyPr>
          <a:lstStyle/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 student can signup in the portal and can apply for one of the available hostels.</a:t>
            </a: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Student can see their profile details, current fees and room allocation status.</a:t>
            </a: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Admin can allocate/deallocate rooms for the students who have applied for his hostel.</a:t>
            </a: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Admin can add/remove the room from their respective hostel.</a:t>
            </a: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An individual request for the room can also be processed by admin.</a:t>
            </a: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Admin can update the fee for a student who belongs to his hostel.</a:t>
            </a:r>
          </a:p>
          <a:p>
            <a:pPr algn="just"/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56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Languages used for development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Front-end development: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Back-end development: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36617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40690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Control Flow Diagram	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2207419"/>
            <a:ext cx="8343900" cy="3067050"/>
          </a:xfrm>
        </p:spPr>
      </p:pic>
      <p:sp>
        <p:nvSpPr>
          <p:cNvPr id="8" name="Rectangle 7"/>
          <p:cNvSpPr/>
          <p:nvPr/>
        </p:nvSpPr>
        <p:spPr>
          <a:xfrm>
            <a:off x="899027" y="4516582"/>
            <a:ext cx="1325869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STUDENT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145695" y="4516582"/>
            <a:ext cx="1325869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2819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40690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Entity Relationship Diagram	</a:t>
            </a:r>
          </a:p>
        </p:txBody>
      </p:sp>
      <p:pic>
        <p:nvPicPr>
          <p:cNvPr id="4" name="Picture 3" descr="C:\Users\HP\Downloads\Untitled Diagr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65" y="1750424"/>
            <a:ext cx="7725411" cy="4278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3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279499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System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5719-5D2B-43ED-B033-500124A9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728168"/>
            <a:ext cx="10058400" cy="4023360"/>
          </a:xfrm>
        </p:spPr>
        <p:txBody>
          <a:bodyPr>
            <a:noAutofit/>
          </a:bodyPr>
          <a:lstStyle/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  <a:p>
            <a:pPr lvl="1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Add and delete rooms in his respective hostel</a:t>
            </a:r>
          </a:p>
          <a:p>
            <a:pPr lvl="1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Allocate and Deallocate room for student</a:t>
            </a:r>
          </a:p>
          <a:p>
            <a:pPr lvl="1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Update fees</a:t>
            </a:r>
          </a:p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</a:p>
          <a:p>
            <a:pPr lvl="1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View profile details</a:t>
            </a:r>
          </a:p>
          <a:p>
            <a:pPr lvl="1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Apply for room</a:t>
            </a:r>
          </a:p>
          <a:p>
            <a:pPr lvl="1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View current fees</a:t>
            </a:r>
          </a:p>
          <a:p>
            <a:pPr lvl="1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View room number allocated to him/her</a:t>
            </a:r>
          </a:p>
        </p:txBody>
      </p:sp>
    </p:spTree>
    <p:extLst>
      <p:ext uri="{BB962C8B-B14F-4D97-AF65-F5344CB8AC3E}">
        <p14:creationId xmlns:p14="http://schemas.microsoft.com/office/powerpoint/2010/main" val="223696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734" y="203476"/>
            <a:ext cx="10058400" cy="1450757"/>
          </a:xfrm>
        </p:spPr>
        <p:txBody>
          <a:bodyPr/>
          <a:lstStyle/>
          <a:p>
            <a:r>
              <a:rPr lang="en-IN" dirty="0"/>
              <a:t>FUTURE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MANAGING INMATES</a:t>
            </a:r>
          </a:p>
          <a:p>
            <a:r>
              <a:rPr lang="en-IN" sz="2400" dirty="0"/>
              <a:t>REGULAR UPDATES OF MESS FEES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36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ADAC-1363-4AED-AD84-D096C2B5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08" y="16903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Database Tables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E84CAC1-1D1E-4F74-9616-32724056D0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165417"/>
              </p:ext>
            </p:extLst>
          </p:nvPr>
        </p:nvGraphicFramePr>
        <p:xfrm>
          <a:off x="2803070" y="2803450"/>
          <a:ext cx="5535597" cy="300237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467159">
                  <a:extLst>
                    <a:ext uri="{9D8B030D-6E8A-4147-A177-3AD203B41FA5}">
                      <a16:colId xmlns:a16="http://schemas.microsoft.com/office/drawing/2014/main" val="3464518555"/>
                    </a:ext>
                  </a:extLst>
                </a:gridCol>
                <a:gridCol w="1728858">
                  <a:extLst>
                    <a:ext uri="{9D8B030D-6E8A-4147-A177-3AD203B41FA5}">
                      <a16:colId xmlns:a16="http://schemas.microsoft.com/office/drawing/2014/main" val="3888826367"/>
                    </a:ext>
                  </a:extLst>
                </a:gridCol>
                <a:gridCol w="1206724">
                  <a:extLst>
                    <a:ext uri="{9D8B030D-6E8A-4147-A177-3AD203B41FA5}">
                      <a16:colId xmlns:a16="http://schemas.microsoft.com/office/drawing/2014/main" val="3033295795"/>
                    </a:ext>
                  </a:extLst>
                </a:gridCol>
                <a:gridCol w="1132856">
                  <a:extLst>
                    <a:ext uri="{9D8B030D-6E8A-4147-A177-3AD203B41FA5}">
                      <a16:colId xmlns:a16="http://schemas.microsoft.com/office/drawing/2014/main" val="1275347974"/>
                    </a:ext>
                  </a:extLst>
                </a:gridCol>
              </a:tblGrid>
              <a:tr h="35902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Field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Data type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Default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Key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6104"/>
                  </a:ext>
                </a:extLst>
              </a:tr>
              <a:tr h="3451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roll_no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VARCHAR(20</a:t>
                      </a:r>
                      <a:r>
                        <a:rPr lang="en-IN" sz="1600" dirty="0">
                          <a:effectLst/>
                        </a:rPr>
                        <a:t>0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Primary key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716390"/>
                  </a:ext>
                </a:extLst>
              </a:tr>
              <a:tr h="2888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f_n</a:t>
                      </a:r>
                      <a:r>
                        <a:rPr lang="ru-RU" sz="1600" dirty="0">
                          <a:effectLst/>
                        </a:rPr>
                        <a:t>ame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VARCHAR(2</a:t>
                      </a:r>
                      <a:r>
                        <a:rPr lang="en-IN" sz="1600" dirty="0">
                          <a:effectLst/>
                        </a:rPr>
                        <a:t>00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NOT </a:t>
                      </a:r>
                      <a:r>
                        <a:rPr lang="ru-RU" sz="1600" dirty="0">
                          <a:effectLst/>
                        </a:rPr>
                        <a:t>NULL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823525"/>
                  </a:ext>
                </a:extLst>
              </a:tr>
              <a:tr h="2888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m_name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</a:rPr>
                        <a:t>VARCHAR(2</a:t>
                      </a:r>
                      <a:r>
                        <a:rPr lang="en-IN" sz="1600" dirty="0">
                          <a:effectLst/>
                        </a:rPr>
                        <a:t>00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NULL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755083"/>
                  </a:ext>
                </a:extLst>
              </a:tr>
              <a:tr h="2888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l_name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VARCHAR(2</a:t>
                      </a:r>
                      <a:r>
                        <a:rPr lang="en-IN" sz="1600" dirty="0">
                          <a:effectLst/>
                        </a:rPr>
                        <a:t>00)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NULL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24161"/>
                  </a:ext>
                </a:extLst>
              </a:tr>
              <a:tr h="2762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email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VARCHAR(2</a:t>
                      </a:r>
                      <a:r>
                        <a:rPr lang="en-IN" sz="1600" dirty="0">
                          <a:effectLst/>
                        </a:rPr>
                        <a:t>00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365958"/>
                  </a:ext>
                </a:extLst>
              </a:tr>
              <a:tr h="2888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password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</a:t>
                      </a:r>
                      <a:r>
                        <a:rPr lang="ru-RU" sz="1600">
                          <a:effectLst/>
                        </a:rPr>
                        <a:t>CHAR(</a:t>
                      </a:r>
                      <a:r>
                        <a:rPr lang="en-IN" sz="1600">
                          <a:effectLst/>
                        </a:rPr>
                        <a:t>2</a:t>
                      </a:r>
                      <a:r>
                        <a:rPr lang="ru-RU" sz="1600">
                          <a:effectLst/>
                        </a:rPr>
                        <a:t>0)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NOT </a:t>
                      </a:r>
                      <a:r>
                        <a:rPr lang="ru-RU" sz="1600" dirty="0">
                          <a:effectLst/>
                        </a:rPr>
                        <a:t>NULL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992476"/>
                  </a:ext>
                </a:extLst>
              </a:tr>
              <a:tr h="2888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phone_no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VARCHAR(200)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NULL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536242"/>
                  </a:ext>
                </a:extLst>
              </a:tr>
              <a:tr h="2888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year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INT(6)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NULL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428178"/>
                  </a:ext>
                </a:extLst>
              </a:tr>
              <a:tr h="2888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dept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VARCHAR(200)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NULL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290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27D73A-2360-4BD0-9C3E-92B342C81890}"/>
              </a:ext>
            </a:extLst>
          </p:cNvPr>
          <p:cNvSpPr txBox="1"/>
          <p:nvPr/>
        </p:nvSpPr>
        <p:spPr>
          <a:xfrm>
            <a:off x="4619336" y="1973012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282089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362</TotalTime>
  <Words>556</Words>
  <Application>Microsoft Office PowerPoint</Application>
  <PresentationFormat>Widescreen</PresentationFormat>
  <Paragraphs>182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Euphemia</vt:lpstr>
      <vt:lpstr>Georgia</vt:lpstr>
      <vt:lpstr>Gill Sans MT</vt:lpstr>
      <vt:lpstr>Times New Roman</vt:lpstr>
      <vt:lpstr>Gallery</vt:lpstr>
      <vt:lpstr>hostel MANAGEMENT SYSTEM</vt:lpstr>
      <vt:lpstr>INTRODUCTION</vt:lpstr>
      <vt:lpstr>Scope of Project</vt:lpstr>
      <vt:lpstr>Languages used for development</vt:lpstr>
      <vt:lpstr>Control Flow Diagram </vt:lpstr>
      <vt:lpstr>Entity Relationship Diagram </vt:lpstr>
      <vt:lpstr>System Features</vt:lpstr>
      <vt:lpstr>FUTURE UPDATES</vt:lpstr>
      <vt:lpstr>Database Tables</vt:lpstr>
      <vt:lpstr>Database Tables</vt:lpstr>
      <vt:lpstr>Database Tables</vt:lpstr>
      <vt:lpstr>Database Tables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kenil shah</dc:creator>
  <cp:lastModifiedBy>Gaurav Kumar</cp:lastModifiedBy>
  <cp:revision>28</cp:revision>
  <dcterms:created xsi:type="dcterms:W3CDTF">2018-10-26T17:52:33Z</dcterms:created>
  <dcterms:modified xsi:type="dcterms:W3CDTF">2019-11-09T16:08:29Z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